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5" r:id="rId3"/>
    <p:sldId id="262" r:id="rId4"/>
    <p:sldId id="288" r:id="rId5"/>
    <p:sldId id="280" r:id="rId6"/>
    <p:sldId id="278" r:id="rId7"/>
    <p:sldId id="279" r:id="rId8"/>
    <p:sldId id="281" r:id="rId9"/>
    <p:sldId id="282" r:id="rId10"/>
    <p:sldId id="266" r:id="rId11"/>
    <p:sldId id="284" r:id="rId12"/>
    <p:sldId id="286" r:id="rId13"/>
    <p:sldId id="294" r:id="rId14"/>
    <p:sldId id="292" r:id="rId15"/>
    <p:sldId id="293" r:id="rId16"/>
    <p:sldId id="295" r:id="rId17"/>
    <p:sldId id="289" r:id="rId18"/>
    <p:sldId id="291" r:id="rId19"/>
  </p:sldIdLst>
  <p:sldSz cx="12192000" cy="6858000"/>
  <p:notesSz cx="6805613" cy="99393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 smtClean="0"/>
              <a:t>Ålder vi inskrivning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13 år</c:v>
                </c:pt>
                <c:pt idx="1">
                  <c:v>14 år</c:v>
                </c:pt>
                <c:pt idx="2">
                  <c:v>15 år</c:v>
                </c:pt>
                <c:pt idx="3">
                  <c:v>16 år</c:v>
                </c:pt>
                <c:pt idx="4">
                  <c:v>17 år</c:v>
                </c:pt>
                <c:pt idx="5">
                  <c:v>18 år</c:v>
                </c:pt>
                <c:pt idx="6">
                  <c:v>19 år</c:v>
                </c:pt>
                <c:pt idx="7">
                  <c:v>20 år</c:v>
                </c:pt>
                <c:pt idx="8">
                  <c:v>21 år</c:v>
                </c:pt>
                <c:pt idx="9">
                  <c:v>22 år</c:v>
                </c:pt>
                <c:pt idx="10">
                  <c:v>23 år</c:v>
                </c:pt>
                <c:pt idx="11">
                  <c:v>24 år</c:v>
                </c:pt>
              </c:strCache>
            </c:strRef>
          </c:cat>
          <c:val>
            <c:numRef>
              <c:f>Blad1!$B$2:$B$13</c:f>
              <c:numCache>
                <c:formatCode>0%</c:formatCode>
                <c:ptCount val="12"/>
                <c:pt idx="0">
                  <c:v>0.01</c:v>
                </c:pt>
                <c:pt idx="1">
                  <c:v>0.04</c:v>
                </c:pt>
                <c:pt idx="2">
                  <c:v>0.09</c:v>
                </c:pt>
                <c:pt idx="3">
                  <c:v>0.14000000000000001</c:v>
                </c:pt>
                <c:pt idx="4">
                  <c:v>0.22</c:v>
                </c:pt>
                <c:pt idx="5">
                  <c:v>0.11</c:v>
                </c:pt>
                <c:pt idx="6">
                  <c:v>0.08</c:v>
                </c:pt>
                <c:pt idx="7">
                  <c:v>0.06</c:v>
                </c:pt>
                <c:pt idx="8">
                  <c:v>0.09</c:v>
                </c:pt>
                <c:pt idx="9">
                  <c:v>0.06</c:v>
                </c:pt>
                <c:pt idx="10">
                  <c:v>0.05</c:v>
                </c:pt>
                <c:pt idx="11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13 år</c:v>
                </c:pt>
                <c:pt idx="1">
                  <c:v>14 år</c:v>
                </c:pt>
                <c:pt idx="2">
                  <c:v>15 år</c:v>
                </c:pt>
                <c:pt idx="3">
                  <c:v>16 år</c:v>
                </c:pt>
                <c:pt idx="4">
                  <c:v>17 år</c:v>
                </c:pt>
                <c:pt idx="5">
                  <c:v>18 år</c:v>
                </c:pt>
                <c:pt idx="6">
                  <c:v>19 år</c:v>
                </c:pt>
                <c:pt idx="7">
                  <c:v>20 år</c:v>
                </c:pt>
                <c:pt idx="8">
                  <c:v>21 år</c:v>
                </c:pt>
                <c:pt idx="9">
                  <c:v>22 år</c:v>
                </c:pt>
                <c:pt idx="10">
                  <c:v>23 år</c:v>
                </c:pt>
                <c:pt idx="11">
                  <c:v>24 år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Kolumn2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13 år</c:v>
                </c:pt>
                <c:pt idx="1">
                  <c:v>14 år</c:v>
                </c:pt>
                <c:pt idx="2">
                  <c:v>15 år</c:v>
                </c:pt>
                <c:pt idx="3">
                  <c:v>16 år</c:v>
                </c:pt>
                <c:pt idx="4">
                  <c:v>17 år</c:v>
                </c:pt>
                <c:pt idx="5">
                  <c:v>18 år</c:v>
                </c:pt>
                <c:pt idx="6">
                  <c:v>19 år</c:v>
                </c:pt>
                <c:pt idx="7">
                  <c:v>20 år</c:v>
                </c:pt>
                <c:pt idx="8">
                  <c:v>21 år</c:v>
                </c:pt>
                <c:pt idx="9">
                  <c:v>22 år</c:v>
                </c:pt>
                <c:pt idx="10">
                  <c:v>23 år</c:v>
                </c:pt>
                <c:pt idx="11">
                  <c:v>24 år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8746624"/>
        <c:axId val="358747016"/>
      </c:barChart>
      <c:catAx>
        <c:axId val="3587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8747016"/>
        <c:crosses val="autoZero"/>
        <c:auto val="1"/>
        <c:lblAlgn val="ctr"/>
        <c:lblOffset val="100"/>
        <c:noMultiLvlLbl val="0"/>
      </c:catAx>
      <c:valAx>
        <c:axId val="358747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874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Kön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2"/>
                <c:pt idx="0">
                  <c:v>Man</c:v>
                </c:pt>
                <c:pt idx="1">
                  <c:v>Kvinna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0.74</c:v>
                </c:pt>
                <c:pt idx="1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 smtClean="0"/>
              <a:t>Primärdrog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Cannabis</c:v>
                </c:pt>
                <c:pt idx="1">
                  <c:v>Alkohol</c:v>
                </c:pt>
                <c:pt idx="2">
                  <c:v>Tramadol</c:v>
                </c:pt>
                <c:pt idx="3">
                  <c:v>Övrigt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0.8</c:v>
                </c:pt>
                <c:pt idx="1">
                  <c:v>0.08</c:v>
                </c:pt>
                <c:pt idx="2">
                  <c:v>7.0000000000000007E-2</c:v>
                </c:pt>
                <c:pt idx="3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Cannabis</c:v>
                </c:pt>
                <c:pt idx="1">
                  <c:v>Alkohol</c:v>
                </c:pt>
                <c:pt idx="2">
                  <c:v>Tramadol</c:v>
                </c:pt>
                <c:pt idx="3">
                  <c:v>Övrigt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Cannabis</c:v>
                </c:pt>
                <c:pt idx="1">
                  <c:v>Alkohol</c:v>
                </c:pt>
                <c:pt idx="2">
                  <c:v>Tramadol</c:v>
                </c:pt>
                <c:pt idx="3">
                  <c:v>Övrigt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8747408"/>
        <c:axId val="358748584"/>
      </c:barChart>
      <c:catAx>
        <c:axId val="35874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8748584"/>
        <c:crosses val="autoZero"/>
        <c:auto val="1"/>
        <c:lblAlgn val="ctr"/>
        <c:lblOffset val="100"/>
        <c:noMultiLvlLbl val="0"/>
      </c:catAx>
      <c:valAx>
        <c:axId val="358748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8747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 smtClean="0"/>
              <a:t>Annan drog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Blad1!$A$2:$A$10</c:f>
              <c:strCache>
                <c:ptCount val="9"/>
                <c:pt idx="0">
                  <c:v>Inte relevant</c:v>
                </c:pt>
                <c:pt idx="1">
                  <c:v>Tramadol</c:v>
                </c:pt>
                <c:pt idx="2">
                  <c:v>Cannabis</c:v>
                </c:pt>
                <c:pt idx="3">
                  <c:v>Alkohol</c:v>
                </c:pt>
                <c:pt idx="4">
                  <c:v>Kokain</c:v>
                </c:pt>
                <c:pt idx="5">
                  <c:v>Spice</c:v>
                </c:pt>
                <c:pt idx="6">
                  <c:v>Ecstasy</c:v>
                </c:pt>
                <c:pt idx="7">
                  <c:v>Bensodiazepiner</c:v>
                </c:pt>
                <c:pt idx="8">
                  <c:v>Övrigt</c:v>
                </c:pt>
              </c:strCache>
            </c:strRef>
          </c:cat>
          <c:val>
            <c:numRef>
              <c:f>Blad1!$B$2:$B$10</c:f>
              <c:numCache>
                <c:formatCode>0%</c:formatCode>
                <c:ptCount val="9"/>
                <c:pt idx="0">
                  <c:v>0.27</c:v>
                </c:pt>
                <c:pt idx="1">
                  <c:v>0.21</c:v>
                </c:pt>
                <c:pt idx="2">
                  <c:v>0.13</c:v>
                </c:pt>
                <c:pt idx="3">
                  <c:v>0.12</c:v>
                </c:pt>
                <c:pt idx="4">
                  <c:v>0.09</c:v>
                </c:pt>
                <c:pt idx="5">
                  <c:v>0.06</c:v>
                </c:pt>
                <c:pt idx="6">
                  <c:v>0.04</c:v>
                </c:pt>
                <c:pt idx="7">
                  <c:v>0.02</c:v>
                </c:pt>
                <c:pt idx="8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Blad1!$A$2:$A$10</c:f>
              <c:strCache>
                <c:ptCount val="9"/>
                <c:pt idx="0">
                  <c:v>Inte relevant</c:v>
                </c:pt>
                <c:pt idx="1">
                  <c:v>Tramadol</c:v>
                </c:pt>
                <c:pt idx="2">
                  <c:v>Cannabis</c:v>
                </c:pt>
                <c:pt idx="3">
                  <c:v>Alkohol</c:v>
                </c:pt>
                <c:pt idx="4">
                  <c:v>Kokain</c:v>
                </c:pt>
                <c:pt idx="5">
                  <c:v>Spice</c:v>
                </c:pt>
                <c:pt idx="6">
                  <c:v>Ecstasy</c:v>
                </c:pt>
                <c:pt idx="7">
                  <c:v>Bensodiazepiner</c:v>
                </c:pt>
                <c:pt idx="8">
                  <c:v>Övrigt</c:v>
                </c:pt>
              </c:strCache>
            </c:strRef>
          </c:cat>
          <c:val>
            <c:numRef>
              <c:f>Blad1!$C$2:$C$10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Kolumn2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Blad1!$A$2:$A$10</c:f>
              <c:strCache>
                <c:ptCount val="9"/>
                <c:pt idx="0">
                  <c:v>Inte relevant</c:v>
                </c:pt>
                <c:pt idx="1">
                  <c:v>Tramadol</c:v>
                </c:pt>
                <c:pt idx="2">
                  <c:v>Cannabis</c:v>
                </c:pt>
                <c:pt idx="3">
                  <c:v>Alkohol</c:v>
                </c:pt>
                <c:pt idx="4">
                  <c:v>Kokain</c:v>
                </c:pt>
                <c:pt idx="5">
                  <c:v>Spice</c:v>
                </c:pt>
                <c:pt idx="6">
                  <c:v>Ecstasy</c:v>
                </c:pt>
                <c:pt idx="7">
                  <c:v>Bensodiazepiner</c:v>
                </c:pt>
                <c:pt idx="8">
                  <c:v>Övrigt</c:v>
                </c:pt>
              </c:strCache>
            </c:strRef>
          </c:cat>
          <c:val>
            <c:numRef>
              <c:f>Blad1!$D$2:$D$10</c:f>
              <c:numCache>
                <c:formatCode>General</c:formatCode>
                <c:ptCount val="9"/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8749368"/>
        <c:axId val="358749760"/>
      </c:barChart>
      <c:catAx>
        <c:axId val="358749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8749760"/>
        <c:crosses val="autoZero"/>
        <c:auto val="1"/>
        <c:lblAlgn val="ctr"/>
        <c:lblOffset val="100"/>
        <c:noMultiLvlLbl val="0"/>
      </c:catAx>
      <c:valAx>
        <c:axId val="35874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8749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Dömd för </a:t>
            </a:r>
            <a:r>
              <a:rPr lang="sv-SE" dirty="0" smtClean="0"/>
              <a:t>brott-använt </a:t>
            </a:r>
            <a:r>
              <a:rPr lang="sv-SE" dirty="0" err="1"/>
              <a:t>Tramadol</a:t>
            </a:r>
            <a:r>
              <a:rPr lang="sv-SE" dirty="0"/>
              <a:t> N=198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Dömd för brott-tagit Tramadol N=198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2"/>
                <c:pt idx="0">
                  <c:v>inte dömd</c:v>
                </c:pt>
                <c:pt idx="1">
                  <c:v>dömd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0.49</c:v>
                </c:pt>
                <c:pt idx="1">
                  <c:v>0.51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Dömd för brott-ej </a:t>
            </a:r>
            <a:r>
              <a:rPr lang="sv-SE" dirty="0" smtClean="0"/>
              <a:t>använt </a:t>
            </a:r>
            <a:r>
              <a:rPr lang="sv-SE" dirty="0" err="1"/>
              <a:t>Tramadol</a:t>
            </a:r>
            <a:r>
              <a:rPr lang="sv-SE" dirty="0"/>
              <a:t> N=381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Dömd för brott-ej tagit Tramadol N=381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2"/>
                <c:pt idx="0">
                  <c:v>inte dömd</c:v>
                </c:pt>
                <c:pt idx="1">
                  <c:v>dömd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0.78</c:v>
                </c:pt>
                <c:pt idx="1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N=355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2"/>
                <c:pt idx="0">
                  <c:v>Genomfört behandlingen</c:v>
                </c:pt>
                <c:pt idx="1">
                  <c:v>Avbrutit behandlingen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0.69</c:v>
                </c:pt>
                <c:pt idx="1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N=199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N=199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2"/>
                <c:pt idx="0">
                  <c:v>Genomfört behandlingen</c:v>
                </c:pt>
                <c:pt idx="1">
                  <c:v>Avbutit behandlingen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3893-9E79-476F-99CB-68291BEADA89}" type="datetimeFigureOut">
              <a:rPr lang="sv-SE" smtClean="0"/>
              <a:t>2018-02-07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8513A-4935-4FD3-AF74-CC47E3DA22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543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18" tIns="45710" rIns="91418" bIns="4571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4452" y="2"/>
            <a:ext cx="2949575" cy="498475"/>
          </a:xfrm>
          <a:prstGeom prst="rect">
            <a:avLst/>
          </a:prstGeom>
        </p:spPr>
        <p:txBody>
          <a:bodyPr vert="horz" lIns="91418" tIns="45710" rIns="91418" bIns="45710" rtlCol="0"/>
          <a:lstStyle>
            <a:lvl1pPr algn="r">
              <a:defRPr sz="1200"/>
            </a:lvl1pPr>
          </a:lstStyle>
          <a:p>
            <a:fld id="{345DA68F-53E7-4B9C-8393-C5BB32E79D8B}" type="datetimeFigureOut">
              <a:rPr lang="sv-SE" smtClean="0"/>
              <a:t>2018-02-07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10" rIns="91418" bIns="4571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3537" cy="3913187"/>
          </a:xfrm>
          <a:prstGeom prst="rect">
            <a:avLst/>
          </a:prstGeom>
        </p:spPr>
        <p:txBody>
          <a:bodyPr vert="horz" lIns="91418" tIns="45710" rIns="91418" bIns="4571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18" tIns="45710" rIns="91418" bIns="4571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4452" y="9440865"/>
            <a:ext cx="2949575" cy="498475"/>
          </a:xfrm>
          <a:prstGeom prst="rect">
            <a:avLst/>
          </a:prstGeom>
        </p:spPr>
        <p:txBody>
          <a:bodyPr vert="horz" lIns="91418" tIns="45710" rIns="91418" bIns="45710" rtlCol="0" anchor="b"/>
          <a:lstStyle>
            <a:lvl1pPr algn="r">
              <a:defRPr sz="1200"/>
            </a:lvl1pPr>
          </a:lstStyle>
          <a:p>
            <a:fld id="{22B80F7A-71B5-4AAA-85C0-1788B38FFD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155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727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680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1720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0407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6940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06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2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23835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4155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64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9564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8678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 75 frågor, Ut 44</a:t>
            </a:r>
            <a:r>
              <a:rPr lang="sv-SE" baseline="0" dirty="0" smtClean="0"/>
              <a:t> frågor UPP 46 frågor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A9680-923E-46FF-B007-B21C486EBD2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86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1789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323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2861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9132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80F7A-71B5-4AAA-85C0-1788B38FFD41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091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850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50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49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8071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608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8085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06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3027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731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423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663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604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755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49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482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5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10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8000">
              <a:schemeClr val="bg1">
                <a:lumMod val="50000"/>
                <a:lumOff val="50000"/>
              </a:schemeClr>
            </a:gs>
            <a:gs pos="31000">
              <a:schemeClr val="tx1">
                <a:lumMod val="50000"/>
              </a:schemeClr>
            </a:gs>
            <a:gs pos="90000">
              <a:schemeClr val="tx1">
                <a:lumMod val="6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4239-83AD-4035-BD95-A60FD36B03F6}" type="datetimeFigureOut">
              <a:rPr lang="sv-SE" smtClean="0"/>
              <a:t>2018-02-07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A37CA-E383-401C-993A-F2D6C03991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85280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http://komin.malmo.se/images/18.3ee521181126c667a2280004510/St%C3%A5endeF%C3%A4rg.gif" TargetMode="Externa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http://komin.malmo.se/images/18.3ee521181126c667a2280004510/St%C3%A5endeF%C3%A4rg.g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Tramadolmissbruk bland ungdomar i Malmö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0321" y="4394039"/>
            <a:ext cx="8728373" cy="2239372"/>
          </a:xfrm>
        </p:spPr>
        <p:txBody>
          <a:bodyPr>
            <a:normAutofit/>
          </a:bodyPr>
          <a:lstStyle/>
          <a:p>
            <a:r>
              <a:rPr lang="sv-SE" dirty="0" smtClean="0"/>
              <a:t>Kunskapsspridning och arbetsmodell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sz="1400" dirty="0" smtClean="0"/>
              <a:t>Sjuksköterska Alexander Holmstedt</a:t>
            </a:r>
          </a:p>
          <a:p>
            <a:r>
              <a:rPr lang="sv-SE" sz="1400" dirty="0" smtClean="0"/>
              <a:t>Socionom Gunilla Alväng   </a:t>
            </a:r>
            <a:endParaRPr lang="sv-SE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120" y="438100"/>
            <a:ext cx="990576" cy="92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ttp://komin.malmo.se/images/18.3ee521181126c667a2280004510/St%C3%A5endeF%C3%A4rg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57447" y="19282"/>
            <a:ext cx="1300336" cy="144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273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Tramadol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0321" y="2061274"/>
            <a:ext cx="9613861" cy="4463511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Centralt verkande </a:t>
            </a:r>
            <a:r>
              <a:rPr lang="sv-SE" dirty="0" err="1"/>
              <a:t>opioidanalgetikum</a:t>
            </a: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Behandling </a:t>
            </a:r>
            <a:r>
              <a:rPr lang="sv-SE" dirty="0"/>
              <a:t>av måttlig till svår smärta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Godkänt läkemedel 1995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Narkotikaklassad substans 2007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Narkotikaklassat läkemedel 2012, dock ej enligt internationella konventioner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Halveringstid </a:t>
            </a:r>
            <a:r>
              <a:rPr lang="sv-SE" dirty="0"/>
              <a:t>6 </a:t>
            </a:r>
            <a:r>
              <a:rPr lang="sv-SE" dirty="0" smtClean="0"/>
              <a:t>timmar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Ökar halterna av serotonin och noradrenalin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err="1" smtClean="0"/>
              <a:t>Opioid</a:t>
            </a:r>
            <a:r>
              <a:rPr lang="sv-SE" dirty="0" smtClean="0"/>
              <a:t> abstinens: Illamående, diarré, darrningar, svettningar och sömnproblem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Serotonerg abstinens: oro och ångest, hallucinationer, overklighetskänsla, panikattacker, muskelkrypningar och muskelkramper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Krampanfall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Serotonergt syndrom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94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Varför </a:t>
            </a:r>
            <a:r>
              <a:rPr lang="sv-SE" dirty="0" err="1" smtClean="0"/>
              <a:t>Tramadol</a:t>
            </a:r>
            <a:endParaRPr lang="sv-SE" dirty="0"/>
          </a:p>
        </p:txBody>
      </p:sp>
      <p:pic>
        <p:nvPicPr>
          <p:cNvPr id="12" name="Platshållare för innehåll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452" y="3208420"/>
            <a:ext cx="2939071" cy="2727243"/>
          </a:xfrm>
        </p:spPr>
      </p:pic>
      <p:sp>
        <p:nvSpPr>
          <p:cNvPr id="4" name="Oval 3"/>
          <p:cNvSpPr/>
          <p:nvPr/>
        </p:nvSpPr>
        <p:spPr>
          <a:xfrm>
            <a:off x="8144731" y="2966977"/>
            <a:ext cx="1491916" cy="612648"/>
          </a:xfrm>
          <a:prstGeom prst="wedgeEllipseCallout">
            <a:avLst>
              <a:gd name="adj1" fmla="val -58933"/>
              <a:gd name="adj2" fmla="val 61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Gå ner i vikt</a:t>
            </a:r>
            <a:endParaRPr lang="sv-SE" sz="1600" dirty="0"/>
          </a:p>
        </p:txBody>
      </p:sp>
      <p:sp>
        <p:nvSpPr>
          <p:cNvPr id="5" name="Oval 4"/>
          <p:cNvSpPr/>
          <p:nvPr/>
        </p:nvSpPr>
        <p:spPr>
          <a:xfrm>
            <a:off x="7183396" y="2142417"/>
            <a:ext cx="1716802" cy="67376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Kan ha sex längre tid</a:t>
            </a:r>
            <a:endParaRPr lang="sv-SE" sz="1600" dirty="0"/>
          </a:p>
        </p:txBody>
      </p:sp>
      <p:sp>
        <p:nvSpPr>
          <p:cNvPr id="6" name="Oval 5"/>
          <p:cNvSpPr/>
          <p:nvPr/>
        </p:nvSpPr>
        <p:spPr>
          <a:xfrm>
            <a:off x="4490557" y="1986210"/>
            <a:ext cx="1574282" cy="986181"/>
          </a:xfrm>
          <a:prstGeom prst="wedgeEllipseCallout">
            <a:avLst>
              <a:gd name="adj1" fmla="val 2191"/>
              <a:gd name="adj2" fmla="val 666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Fokuserad i skolan</a:t>
            </a:r>
            <a:endParaRPr lang="sv-SE" sz="1600" dirty="0"/>
          </a:p>
        </p:txBody>
      </p:sp>
      <p:sp>
        <p:nvSpPr>
          <p:cNvPr id="7" name="Oval 6"/>
          <p:cNvSpPr/>
          <p:nvPr/>
        </p:nvSpPr>
        <p:spPr>
          <a:xfrm>
            <a:off x="8568061" y="5025659"/>
            <a:ext cx="1917545" cy="717684"/>
          </a:xfrm>
          <a:prstGeom prst="wedgeEllipseCallout">
            <a:avLst>
              <a:gd name="adj1" fmla="val -81407"/>
              <a:gd name="adj2" fmla="val -98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Lättare att vara social</a:t>
            </a:r>
            <a:endParaRPr lang="sv-SE" sz="1600" dirty="0"/>
          </a:p>
        </p:txBody>
      </p:sp>
      <p:sp>
        <p:nvSpPr>
          <p:cNvPr id="8" name="Rundad rektangulär 7"/>
          <p:cNvSpPr/>
          <p:nvPr/>
        </p:nvSpPr>
        <p:spPr>
          <a:xfrm>
            <a:off x="2080053" y="2580739"/>
            <a:ext cx="1291948" cy="612648"/>
          </a:xfrm>
          <a:prstGeom prst="wedgeRoundRectCallout">
            <a:avLst>
              <a:gd name="adj1" fmla="val 72898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Avslappnad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3" name="Alternativ process 12"/>
          <p:cNvSpPr/>
          <p:nvPr/>
        </p:nvSpPr>
        <p:spPr>
          <a:xfrm>
            <a:off x="2080053" y="5651157"/>
            <a:ext cx="1524001" cy="85096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Slippa jobbiga tankar</a:t>
            </a:r>
            <a:endParaRPr lang="sv-SE" dirty="0"/>
          </a:p>
        </p:txBody>
      </p:sp>
      <p:sp>
        <p:nvSpPr>
          <p:cNvPr id="14" name="Oval 13"/>
          <p:cNvSpPr/>
          <p:nvPr/>
        </p:nvSpPr>
        <p:spPr>
          <a:xfrm>
            <a:off x="9043656" y="3622680"/>
            <a:ext cx="2501051" cy="1053600"/>
          </a:xfrm>
          <a:prstGeom prst="wedgeEllipseCallout">
            <a:avLst>
              <a:gd name="adj1" fmla="val -63652"/>
              <a:gd name="adj2" fmla="val 34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Ångestdämpande</a:t>
            </a:r>
            <a:endParaRPr lang="sv-SE" sz="1600" dirty="0"/>
          </a:p>
        </p:txBody>
      </p:sp>
      <p:sp>
        <p:nvSpPr>
          <p:cNvPr id="15" name="Flödesschema: Process 14"/>
          <p:cNvSpPr/>
          <p:nvPr/>
        </p:nvSpPr>
        <p:spPr>
          <a:xfrm>
            <a:off x="6871441" y="5776735"/>
            <a:ext cx="1828800" cy="98161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Fysisk aktiv</a:t>
            </a:r>
            <a:endParaRPr lang="sv-SE" sz="1600" dirty="0"/>
          </a:p>
        </p:txBody>
      </p:sp>
      <p:sp>
        <p:nvSpPr>
          <p:cNvPr id="11" name="Rundad rektangulär 10"/>
          <p:cNvSpPr/>
          <p:nvPr/>
        </p:nvSpPr>
        <p:spPr>
          <a:xfrm>
            <a:off x="1171864" y="3939960"/>
            <a:ext cx="2207740" cy="903575"/>
          </a:xfrm>
          <a:prstGeom prst="wedgeRoundRectCallout">
            <a:avLst>
              <a:gd name="adj1" fmla="val 66060"/>
              <a:gd name="adj2" fmla="val 22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Kombinationen med cannabis gör att man blir hög längre tid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5030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err="1" smtClean="0"/>
              <a:t>Tramadol</a:t>
            </a:r>
            <a:r>
              <a:rPr lang="sv-SE" dirty="0" smtClean="0"/>
              <a:t> Maria Malmö- Ett 2:årigt FINSAM projekt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400" dirty="0" smtClean="0"/>
              <a:t>         </a:t>
            </a:r>
            <a:r>
              <a:rPr lang="sv-SE" sz="1800" dirty="0" smtClean="0"/>
              <a:t>1/12 2017 – 31/10 2019                               Insatsägare: Malmö stad och Region Skåne</a:t>
            </a:r>
            <a:endParaRPr lang="sv-SE" sz="1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3600" dirty="0" smtClean="0"/>
              <a:t>Kartläggning och kunskapsinsamling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3600" dirty="0" smtClean="0"/>
              <a:t>Kunskapsspridning och samverkan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3600" dirty="0" smtClean="0"/>
              <a:t>En arbetsmodell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252982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Kartläggning och kunskapsinsamling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3200" dirty="0" err="1" smtClean="0"/>
              <a:t>UngDok</a:t>
            </a:r>
            <a:endParaRPr lang="sv-SE" sz="3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 smtClean="0"/>
              <a:t>Frågeformulär till samtliga ungdomar som uppger att dom använt </a:t>
            </a:r>
            <a:r>
              <a:rPr lang="sv-SE" sz="3200" dirty="0" err="1" smtClean="0"/>
              <a:t>Tramadol</a:t>
            </a:r>
            <a:endParaRPr lang="sv-SE" sz="3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 smtClean="0"/>
              <a:t>Djupintervjuer med ungdomar som missbrukar </a:t>
            </a:r>
            <a:r>
              <a:rPr lang="sv-SE" sz="3200" dirty="0" err="1" smtClean="0"/>
              <a:t>Tramadol</a:t>
            </a:r>
            <a:r>
              <a:rPr lang="sv-SE" sz="3200" dirty="0" smtClean="0"/>
              <a:t> 2 gånger i veckan eller mer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 smtClean="0"/>
              <a:t>MINI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 err="1" smtClean="0"/>
              <a:t>Dudit</a:t>
            </a:r>
            <a:r>
              <a:rPr lang="sv-SE" sz="3200" dirty="0" smtClean="0"/>
              <a:t>-E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9052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Dömd för brott 2014 - 2017 </a:t>
            </a:r>
            <a:br>
              <a:rPr lang="sv-SE" dirty="0"/>
            </a:br>
            <a:r>
              <a:rPr lang="sv-SE" dirty="0"/>
              <a:t>                                                    </a:t>
            </a:r>
            <a:r>
              <a:rPr lang="sv-SE" sz="2400" dirty="0"/>
              <a:t>N=579</a:t>
            </a:r>
            <a:endParaRPr lang="sv-SE" dirty="0"/>
          </a:p>
        </p:txBody>
      </p:sp>
      <p:graphicFrame>
        <p:nvGraphicFramePr>
          <p:cNvPr id="5" name="Platshållare för innehåll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32258942"/>
              </p:ext>
            </p:extLst>
          </p:nvPr>
        </p:nvGraphicFramePr>
        <p:xfrm>
          <a:off x="5594350" y="2028826"/>
          <a:ext cx="4700588" cy="426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Platshållare för innehåll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48956510"/>
              </p:ext>
            </p:extLst>
          </p:nvPr>
        </p:nvGraphicFramePr>
        <p:xfrm>
          <a:off x="681038" y="2028826"/>
          <a:ext cx="4697412" cy="412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1294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Behandlingskontakten 2014 – 2017  </a:t>
            </a:r>
            <a:r>
              <a:rPr lang="sv-SE" sz="2400" dirty="0" smtClean="0"/>
              <a:t>N=554</a:t>
            </a:r>
            <a:endParaRPr lang="sv-SE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06350" y="2038351"/>
            <a:ext cx="4472327" cy="581024"/>
          </a:xfrm>
        </p:spPr>
        <p:txBody>
          <a:bodyPr/>
          <a:lstStyle/>
          <a:p>
            <a:r>
              <a:rPr lang="sv-SE" dirty="0" smtClean="0"/>
              <a:t>Ej använt </a:t>
            </a:r>
            <a:r>
              <a:rPr lang="sv-SE" dirty="0" err="1" smtClean="0"/>
              <a:t>Tramadol</a:t>
            </a:r>
            <a:endParaRPr lang="sv-SE" dirty="0"/>
          </a:p>
        </p:txBody>
      </p:sp>
      <p:graphicFrame>
        <p:nvGraphicFramePr>
          <p:cNvPr id="10" name="Platshållare för innehåll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7321724"/>
              </p:ext>
            </p:extLst>
          </p:nvPr>
        </p:nvGraphicFramePr>
        <p:xfrm>
          <a:off x="681037" y="2619376"/>
          <a:ext cx="5043487" cy="331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820154" y="2038350"/>
            <a:ext cx="4474028" cy="581025"/>
          </a:xfrm>
        </p:spPr>
        <p:txBody>
          <a:bodyPr/>
          <a:lstStyle/>
          <a:p>
            <a:r>
              <a:rPr lang="sv-SE" dirty="0" smtClean="0"/>
              <a:t>Använt </a:t>
            </a:r>
            <a:r>
              <a:rPr lang="sv-SE" dirty="0" err="1" smtClean="0"/>
              <a:t>Tramadol</a:t>
            </a:r>
            <a:endParaRPr lang="sv-SE" dirty="0"/>
          </a:p>
        </p:txBody>
      </p:sp>
      <p:graphicFrame>
        <p:nvGraphicFramePr>
          <p:cNvPr id="14" name="Platshållare för innehåll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43249217"/>
              </p:ext>
            </p:extLst>
          </p:nvPr>
        </p:nvGraphicFramePr>
        <p:xfrm>
          <a:off x="5594350" y="2619376"/>
          <a:ext cx="5073650" cy="331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3744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400" dirty="0" smtClean="0"/>
              <a:t>Samverkan</a:t>
            </a:r>
            <a:endParaRPr lang="sv-SE" sz="4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3200" dirty="0" smtClean="0"/>
              <a:t>Workshop/föreläsning med elevvårdsteamen på Malmös kommunala gymnasieskolor</a:t>
            </a:r>
          </a:p>
          <a:p>
            <a:pPr marL="0" indent="0">
              <a:buNone/>
            </a:pPr>
            <a:endParaRPr lang="sv-SE" sz="3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 smtClean="0"/>
              <a:t>Workshop/föreläsning med socialtjänsten</a:t>
            </a:r>
          </a:p>
          <a:p>
            <a:pPr marL="0" indent="0">
              <a:buNone/>
            </a:pPr>
            <a:endParaRPr lang="sv-SE" sz="3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 smtClean="0"/>
              <a:t>Workshop/föreläsning med Arbetsförmedlingen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99866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Arbetsmodell </a:t>
            </a:r>
            <a:endParaRPr lang="sv-SE" dirty="0"/>
          </a:p>
        </p:txBody>
      </p:sp>
      <p:pic>
        <p:nvPicPr>
          <p:cNvPr id="4" name="Platshållare för innehåll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433" y="4069925"/>
            <a:ext cx="1467853" cy="1307431"/>
          </a:xfrm>
        </p:spPr>
      </p:pic>
      <p:sp>
        <p:nvSpPr>
          <p:cNvPr id="5" name="Rundad rektangulär 4"/>
          <p:cNvSpPr/>
          <p:nvPr/>
        </p:nvSpPr>
        <p:spPr>
          <a:xfrm>
            <a:off x="680321" y="2294522"/>
            <a:ext cx="3713246" cy="1347036"/>
          </a:xfrm>
          <a:prstGeom prst="wedgeRoundRectCallout">
            <a:avLst>
              <a:gd name="adj1" fmla="val 22010"/>
              <a:gd name="adj2" fmla="val 463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u="sng" dirty="0" smtClean="0"/>
              <a:t>Samverkan</a:t>
            </a:r>
          </a:p>
          <a:p>
            <a:pPr algn="ctr"/>
            <a:r>
              <a:rPr lang="sv-SE" dirty="0" smtClean="0"/>
              <a:t>Skola</a:t>
            </a:r>
          </a:p>
          <a:p>
            <a:pPr algn="ctr"/>
            <a:r>
              <a:rPr lang="sv-SE" dirty="0" smtClean="0"/>
              <a:t>Socialtjänst</a:t>
            </a:r>
          </a:p>
          <a:p>
            <a:pPr algn="ctr"/>
            <a:r>
              <a:rPr lang="sv-SE" dirty="0" smtClean="0"/>
              <a:t>AF</a:t>
            </a:r>
            <a:endParaRPr lang="sv-SE" dirty="0"/>
          </a:p>
        </p:txBody>
      </p:sp>
      <p:sp>
        <p:nvSpPr>
          <p:cNvPr id="7" name="Oval 6"/>
          <p:cNvSpPr/>
          <p:nvPr/>
        </p:nvSpPr>
        <p:spPr>
          <a:xfrm>
            <a:off x="7044129" y="2294522"/>
            <a:ext cx="3963759" cy="1897982"/>
          </a:xfrm>
          <a:prstGeom prst="wedgeEllipseCallout">
            <a:avLst>
              <a:gd name="adj1" fmla="val -30322"/>
              <a:gd name="adj2" fmla="val -34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u="sng" dirty="0" smtClean="0"/>
              <a:t>Behandling</a:t>
            </a:r>
          </a:p>
          <a:p>
            <a:pPr algn="ctr"/>
            <a:r>
              <a:rPr lang="sv-SE" dirty="0"/>
              <a:t>40 ungdomar</a:t>
            </a:r>
          </a:p>
          <a:p>
            <a:pPr algn="ctr"/>
            <a:r>
              <a:rPr lang="sv-SE" dirty="0"/>
              <a:t>2 behandlare i ärendet</a:t>
            </a:r>
          </a:p>
          <a:p>
            <a:pPr algn="ctr"/>
            <a:r>
              <a:rPr lang="sv-SE" dirty="0"/>
              <a:t>Läkare</a:t>
            </a:r>
          </a:p>
          <a:p>
            <a:pPr algn="ctr"/>
            <a:endParaRPr lang="sv-SE" u="sng" dirty="0" smtClean="0"/>
          </a:p>
        </p:txBody>
      </p:sp>
    </p:spTree>
    <p:extLst>
      <p:ext uri="{BB962C8B-B14F-4D97-AF65-F5344CB8AC3E}">
        <p14:creationId xmlns:p14="http://schemas.microsoft.com/office/powerpoint/2010/main" val="18667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Kontaktuppgifter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302042" y="2855490"/>
            <a:ext cx="689811" cy="174518"/>
          </a:xfrm>
        </p:spPr>
        <p:txBody>
          <a:bodyPr>
            <a:normAutofit fontScale="25000" lnSpcReduction="20000"/>
          </a:bodyPr>
          <a:lstStyle/>
          <a:p>
            <a:pPr algn="ctr"/>
            <a:endParaRPr lang="sv-SE" sz="32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2181" y="3030008"/>
            <a:ext cx="4698355" cy="2906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>
                <a:latin typeface="+mj-lt"/>
                <a:cs typeface="Times New Roman" panose="02020603050405020304" pitchFamily="18" charset="0"/>
              </a:rPr>
              <a:t>Gunilla Alväng </a:t>
            </a:r>
          </a:p>
          <a:p>
            <a:pPr marL="0" indent="0">
              <a:buNone/>
            </a:pPr>
            <a:r>
              <a:rPr lang="sv-SE" sz="2800" dirty="0" smtClean="0">
                <a:latin typeface="+mj-lt"/>
                <a:cs typeface="Times New Roman" panose="02020603050405020304" pitchFamily="18" charset="0"/>
              </a:rPr>
              <a:t>Socionom/projektledare</a:t>
            </a:r>
          </a:p>
          <a:p>
            <a:pPr marL="0" indent="0">
              <a:buNone/>
            </a:pPr>
            <a:r>
              <a:rPr lang="sv-SE" sz="2800" dirty="0" smtClean="0">
                <a:latin typeface="+mj-lt"/>
                <a:cs typeface="Times New Roman" panose="02020603050405020304" pitchFamily="18" charset="0"/>
              </a:rPr>
              <a:t>Maria Malmö</a:t>
            </a:r>
          </a:p>
          <a:p>
            <a:pPr marL="0" indent="0">
              <a:buNone/>
            </a:pPr>
            <a:r>
              <a:rPr lang="sv-SE" sz="2800" dirty="0" smtClean="0">
                <a:latin typeface="+mj-lt"/>
                <a:cs typeface="Times New Roman" panose="02020603050405020304" pitchFamily="18" charset="0"/>
              </a:rPr>
              <a:t>Tfn 0708-66 74 03</a:t>
            </a:r>
          </a:p>
          <a:p>
            <a:pPr marL="0" indent="0">
              <a:buNone/>
            </a:pPr>
            <a:r>
              <a:rPr lang="sv-SE" sz="2800" dirty="0" smtClean="0">
                <a:latin typeface="+mj-lt"/>
                <a:cs typeface="Times New Roman" panose="02020603050405020304" pitchFamily="18" charset="0"/>
              </a:rPr>
              <a:t>Gunilla.alvang@malmo.se</a:t>
            </a:r>
            <a:endParaRPr lang="sv-SE" sz="28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 flipH="1">
            <a:off x="5774429" y="2743199"/>
            <a:ext cx="899085" cy="112291"/>
          </a:xfrm>
        </p:spPr>
        <p:txBody>
          <a:bodyPr>
            <a:normAutofit fontScale="25000" lnSpcReduction="20000"/>
          </a:bodyPr>
          <a:lstStyle/>
          <a:p>
            <a:pPr algn="ctr"/>
            <a:endParaRPr lang="sv-SE" sz="3200" dirty="0"/>
          </a:p>
        </p:txBody>
      </p:sp>
      <p:pic>
        <p:nvPicPr>
          <p:cNvPr id="7" name="Picture 6" descr="http://komin.malmo.se/images/18.3ee521181126c667a2280004510/St%C3%A5endeF%C3%A4rg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388594" y="1755825"/>
            <a:ext cx="1300336" cy="144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095" y="2124891"/>
            <a:ext cx="990576" cy="92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innehåll 8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5117420" cy="2906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Alexander Holmstedt</a:t>
            </a:r>
          </a:p>
          <a:p>
            <a:pPr marL="0" indent="0">
              <a:buNone/>
            </a:pPr>
            <a:r>
              <a:rPr lang="sv-SE" sz="2800" dirty="0" smtClean="0"/>
              <a:t>Sjuksköterska/projektledare</a:t>
            </a:r>
          </a:p>
          <a:p>
            <a:pPr marL="0" indent="0">
              <a:buNone/>
            </a:pPr>
            <a:r>
              <a:rPr lang="sv-SE" sz="2800" dirty="0" smtClean="0"/>
              <a:t>Maria Malmö</a:t>
            </a:r>
          </a:p>
          <a:p>
            <a:pPr marL="0" indent="0">
              <a:buNone/>
            </a:pPr>
            <a:r>
              <a:rPr lang="sv-SE" sz="2800" dirty="0" smtClean="0"/>
              <a:t>Tfn 0766-48 62 02</a:t>
            </a:r>
          </a:p>
          <a:p>
            <a:pPr marL="0" indent="0">
              <a:buNone/>
            </a:pPr>
            <a:r>
              <a:rPr lang="sv-SE" sz="2800" dirty="0" smtClean="0"/>
              <a:t>Alexander.holmstedt@skane.se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5450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800" dirty="0" smtClean="0"/>
              <a:t>Maria Malmö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3200" dirty="0"/>
              <a:t>Råd, stöd och behandling i </a:t>
            </a:r>
            <a:r>
              <a:rPr lang="sv-SE" sz="3200" dirty="0" smtClean="0"/>
              <a:t>öppenvård</a:t>
            </a:r>
          </a:p>
          <a:p>
            <a:pPr marL="0" indent="0" algn="ctr">
              <a:buNone/>
            </a:pPr>
            <a:r>
              <a:rPr lang="sv-SE" sz="1300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Lättillgänglig och kostnadsfri </a:t>
            </a:r>
            <a:r>
              <a:rPr lang="sv-SE" dirty="0" smtClean="0"/>
              <a:t>kontakt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Samverkan mellan Malmö stad och Region Skåne (BCM/BUP)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v-SE" dirty="0" smtClean="0"/>
              <a:t>Unga </a:t>
            </a:r>
            <a:r>
              <a:rPr lang="sv-SE" dirty="0"/>
              <a:t>upp till 25 år med alkohol- och/eller </a:t>
            </a:r>
            <a:r>
              <a:rPr lang="sv-SE" dirty="0" smtClean="0"/>
              <a:t>drogproblem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v-SE" dirty="0" smtClean="0"/>
              <a:t>Anhöriga </a:t>
            </a:r>
            <a:r>
              <a:rPr lang="sv-SE" dirty="0"/>
              <a:t>till ungdom under 25 år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Rådgivning till yrkesverksamma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4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5400" dirty="0" smtClean="0"/>
              <a:t>Tramadol</a:t>
            </a:r>
            <a:endParaRPr lang="sv-SE" sz="5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216 av 624 (34%) ungdomar i behandling mellan 2014-2017 har använt Tramadol 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9715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118872" y="981780"/>
            <a:ext cx="10172700" cy="785949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err="1" smtClean="0"/>
              <a:t>UngDOK</a:t>
            </a:r>
            <a:r>
              <a:rPr lang="sv-SE" b="1" dirty="0" smtClean="0"/>
              <a:t> - strukturerad intervju</a:t>
            </a:r>
            <a:r>
              <a:rPr lang="sv-SE" sz="5300" b="1" dirty="0" smtClean="0"/>
              <a:t> </a:t>
            </a:r>
            <a:r>
              <a:rPr lang="sv-SE" sz="4800" b="1" dirty="0" smtClean="0"/>
              <a:t/>
            </a:r>
            <a:br>
              <a:rPr lang="sv-SE" sz="4800" b="1" dirty="0" smtClean="0"/>
            </a:br>
            <a:r>
              <a:rPr lang="sv-SE" sz="1600" dirty="0" smtClean="0"/>
              <a:t/>
            </a:r>
            <a:br>
              <a:rPr lang="sv-SE" sz="1600" dirty="0" smtClean="0"/>
            </a:br>
            <a:endParaRPr lang="sv-SE" sz="48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90162" y="1299411"/>
            <a:ext cx="7112154" cy="468317"/>
          </a:xfrm>
        </p:spPr>
        <p:txBody>
          <a:bodyPr>
            <a:normAutofit/>
          </a:bodyPr>
          <a:lstStyle/>
          <a:p>
            <a:pPr algn="ctr"/>
            <a:endParaRPr lang="sv-SE" sz="2400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833264" y="2765953"/>
            <a:ext cx="4800600" cy="387297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400" dirty="0"/>
              <a:t>Administrativa uppgifter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/>
              <a:t>Sociodemografisk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/>
              <a:t>Behandlingskontakt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/>
              <a:t>Boende och försörjning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/>
              <a:t>Sysselsättning (utbildning, arbete och </a:t>
            </a:r>
            <a:r>
              <a:rPr lang="sv-SE" sz="2400" dirty="0" smtClean="0"/>
              <a:t>praktik)</a:t>
            </a:r>
            <a:endParaRPr lang="sv-S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/>
              <a:t>Alkohol, droger och tobak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/>
              <a:t>Behandlingshistoria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842301" y="2085360"/>
            <a:ext cx="9592163" cy="828322"/>
          </a:xfrm>
        </p:spPr>
        <p:txBody>
          <a:bodyPr>
            <a:normAutofit fontScale="25000" lnSpcReduction="20000"/>
          </a:bodyPr>
          <a:lstStyle/>
          <a:p>
            <a:r>
              <a:rPr lang="sv-SE" dirty="0"/>
              <a:t> </a:t>
            </a:r>
            <a:r>
              <a:rPr lang="sv-SE" dirty="0" smtClean="0"/>
              <a:t>   </a:t>
            </a:r>
          </a:p>
          <a:p>
            <a:endParaRPr lang="sv-SE" sz="11200" dirty="0"/>
          </a:p>
          <a:p>
            <a:endParaRPr lang="sv-SE" sz="11200" dirty="0" smtClean="0"/>
          </a:p>
          <a:p>
            <a:endParaRPr lang="sv-SE" sz="11200" dirty="0"/>
          </a:p>
          <a:p>
            <a:endParaRPr lang="sv-SE" sz="11200" dirty="0" smtClean="0"/>
          </a:p>
          <a:p>
            <a:endParaRPr lang="sv-SE" sz="11200" dirty="0"/>
          </a:p>
          <a:p>
            <a:endParaRPr lang="sv-SE" sz="11200" dirty="0" smtClean="0"/>
          </a:p>
          <a:p>
            <a:endParaRPr lang="sv-SE" sz="11200" dirty="0"/>
          </a:p>
          <a:p>
            <a:endParaRPr lang="sv-SE" sz="11200" dirty="0" smtClean="0"/>
          </a:p>
          <a:p>
            <a:endParaRPr lang="sv-SE" sz="11200" dirty="0"/>
          </a:p>
          <a:p>
            <a:endParaRPr lang="sv-SE" sz="11200" dirty="0" smtClean="0"/>
          </a:p>
          <a:p>
            <a:r>
              <a:rPr lang="sv-SE" sz="11200" dirty="0" smtClean="0"/>
              <a:t>Livsområden/Kapitel</a:t>
            </a:r>
            <a:endParaRPr lang="sv-SE" sz="11200" dirty="0"/>
          </a:p>
          <a:p>
            <a:endParaRPr lang="sv-SE" sz="24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633864" y="2765953"/>
            <a:ext cx="4800600" cy="38729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Kriminalitet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Uppväxt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Utsatt för våld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Familj och relationer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Fysisk hälsa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Psykisk hälsa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Avslutade frågor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Egna tilläggsfrågor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97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2014 – 2017    </a:t>
            </a:r>
            <a:r>
              <a:rPr lang="sv-SE" sz="2400" dirty="0" smtClean="0"/>
              <a:t>N=634</a:t>
            </a:r>
            <a:endParaRPr lang="sv-SE" sz="24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445010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42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2014 – 2017          </a:t>
            </a:r>
            <a:r>
              <a:rPr lang="sv-SE" sz="2400" dirty="0" smtClean="0"/>
              <a:t>N=634</a:t>
            </a:r>
            <a:endParaRPr lang="sv-SE" sz="24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028284"/>
              </p:ext>
            </p:extLst>
          </p:nvPr>
        </p:nvGraphicFramePr>
        <p:xfrm>
          <a:off x="681038" y="2133600"/>
          <a:ext cx="9613900" cy="421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47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                2014 – 2017        </a:t>
            </a:r>
            <a:r>
              <a:rPr lang="sv-SE" sz="2400" dirty="0" smtClean="0"/>
              <a:t>N=634</a:t>
            </a:r>
            <a:endParaRPr lang="sv-SE" sz="2400" dirty="0"/>
          </a:p>
        </p:txBody>
      </p:sp>
      <p:graphicFrame>
        <p:nvGraphicFramePr>
          <p:cNvPr id="25" name="Platshållare för innehåll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050895"/>
              </p:ext>
            </p:extLst>
          </p:nvPr>
        </p:nvGraphicFramePr>
        <p:xfrm>
          <a:off x="681038" y="2124075"/>
          <a:ext cx="9613900" cy="3811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65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          2014 – 2017     </a:t>
            </a:r>
            <a:r>
              <a:rPr lang="sv-SE" sz="2400" dirty="0" smtClean="0"/>
              <a:t>N=634</a:t>
            </a:r>
            <a:endParaRPr lang="sv-SE" sz="24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051421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819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Illegala införseln av Tramadol ökar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336800"/>
            <a:ext cx="8753475" cy="391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50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Words>389</Words>
  <Application>Microsoft Office PowerPoint</Application>
  <PresentationFormat>Bredbild</PresentationFormat>
  <Paragraphs>141</Paragraphs>
  <Slides>18</Slides>
  <Notes>18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Berlin</vt:lpstr>
      <vt:lpstr>Tramadolmissbruk bland ungdomar i Malmö</vt:lpstr>
      <vt:lpstr>Maria Malmö</vt:lpstr>
      <vt:lpstr>Tramadol</vt:lpstr>
      <vt:lpstr> UngDOK - strukturerad intervju   </vt:lpstr>
      <vt:lpstr>2014 – 2017    N=634</vt:lpstr>
      <vt:lpstr>2014 – 2017          N=634</vt:lpstr>
      <vt:lpstr>                2014 – 2017        N=634</vt:lpstr>
      <vt:lpstr>          2014 – 2017     N=634</vt:lpstr>
      <vt:lpstr>Illegala införseln av Tramadol ökar</vt:lpstr>
      <vt:lpstr>Tramadol</vt:lpstr>
      <vt:lpstr>Varför Tramadol</vt:lpstr>
      <vt:lpstr>Tramadol Maria Malmö- Ett 2:årigt FINSAM projekt          1/12 2017 – 31/10 2019                               Insatsägare: Malmö stad och Region Skåne</vt:lpstr>
      <vt:lpstr>Kartläggning och kunskapsinsamling</vt:lpstr>
      <vt:lpstr>Dömd för brott 2014 - 2017                                                      N=579</vt:lpstr>
      <vt:lpstr>Behandlingskontakten 2014 – 2017  N=554</vt:lpstr>
      <vt:lpstr>Samverkan</vt:lpstr>
      <vt:lpstr>Arbetsmodell </vt:lpstr>
      <vt:lpstr>Kontaktuppgifter</vt:lpstr>
    </vt:vector>
  </TitlesOfParts>
  <Company>Region Skåne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Tramadolmissbruk bland ungdomar i Malmö</dc:title>
  <dc:creator>Holmstedt Alexander</dc:creator>
  <cp:lastModifiedBy>Rundberg Jenny</cp:lastModifiedBy>
  <cp:revision>112</cp:revision>
  <cp:lastPrinted>2018-02-05T07:59:42Z</cp:lastPrinted>
  <dcterms:created xsi:type="dcterms:W3CDTF">2018-01-04T13:23:56Z</dcterms:created>
  <dcterms:modified xsi:type="dcterms:W3CDTF">2018-02-07T08:26:33Z</dcterms:modified>
</cp:coreProperties>
</file>